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65" r:id="rId5"/>
    <p:sldId id="266" r:id="rId6"/>
    <p:sldId id="257" r:id="rId7"/>
    <p:sldId id="258" r:id="rId8"/>
    <p:sldId id="259" r:id="rId9"/>
    <p:sldId id="260" r:id="rId10"/>
    <p:sldId id="261" r:id="rId11"/>
    <p:sldId id="262" r:id="rId12"/>
    <p:sldId id="267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C223D1-BFAE-8A9C-7905-0B0AC285E5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F8D2404-8A88-8B75-92CE-BCC3EBC226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20EBD3D-54C9-AE41-E9FA-180C0F84A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CFD54-D374-488A-9C49-ACD69F8A0664}" type="datetimeFigureOut">
              <a:rPr kumimoji="1" lang="ja-JP" altLang="en-US" smtClean="0"/>
              <a:t>2023/4/20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E20F6B6-81DC-6796-CA7B-0398370C8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CEFDE77-081E-B6C6-6FCA-81B551A34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593DE-8E96-444C-B2AA-54CCB233BB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1661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F87D63-2554-AF58-E1D3-1C68C5C3E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F19E4B5-E82C-53F2-B464-1244ACC39E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56F820-814E-CBD1-F135-66782C68B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CFD54-D374-488A-9C49-ACD69F8A0664}" type="datetimeFigureOut">
              <a:rPr kumimoji="1" lang="ja-JP" altLang="en-US" smtClean="0"/>
              <a:t>2023/4/20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9052B72-9A19-FB96-1B08-697FFF421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6B1A54-9383-1FC0-609F-F2AF1D1CC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593DE-8E96-444C-B2AA-54CCB233BB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6800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6E5519C3-D388-4F23-021E-7AA9D80C92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66E35E0-E3BC-DF83-D412-259A7DAF83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06967EF-0D09-FA06-1B4D-50F33495D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CFD54-D374-488A-9C49-ACD69F8A0664}" type="datetimeFigureOut">
              <a:rPr kumimoji="1" lang="ja-JP" altLang="en-US" smtClean="0"/>
              <a:t>2023/4/20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9B35700-ECE6-8E30-9920-FE8FA8C9E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D60FBA5-75E4-C372-E184-0DFEAE60E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593DE-8E96-444C-B2AA-54CCB233BB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5803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42D6BB-B1F7-0C1D-46B3-1B8A0A3A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0F6B229-D2F9-EBA5-4BB9-A30705B0C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606BD60-2CB1-1260-7E2D-B2C015D86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CFD54-D374-488A-9C49-ACD69F8A0664}" type="datetimeFigureOut">
              <a:rPr kumimoji="1" lang="ja-JP" altLang="en-US" smtClean="0"/>
              <a:t>2023/4/20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354C52C-D57C-A3F4-3246-17D6A9B63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67C1698-0211-01A4-6A79-724B5E3AB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593DE-8E96-444C-B2AA-54CCB233BB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1032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09B7FD-4D11-32C2-ECC2-BA102C58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E0FDABE-AC82-50AC-979D-4A4FB23F4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AD7E6BB-5148-A024-8A4C-E460BB23F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CFD54-D374-488A-9C49-ACD69F8A0664}" type="datetimeFigureOut">
              <a:rPr kumimoji="1" lang="ja-JP" altLang="en-US" smtClean="0"/>
              <a:t>2023/4/20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B2D0766-EC81-3F1E-6566-ABAD79C18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5EE2F1D-1C78-A1AA-2192-DE891F268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593DE-8E96-444C-B2AA-54CCB233BB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957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B0DEAC-A929-D417-A9CD-0C18E605F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9F4B7E-683B-B66B-D9F1-33A91B10BF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A36F27C-3FFD-EA86-8B7F-08C057EE5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50D2049-7572-A226-7947-DE9ABAEB0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CFD54-D374-488A-9C49-ACD69F8A0664}" type="datetimeFigureOut">
              <a:rPr kumimoji="1" lang="ja-JP" altLang="en-US" smtClean="0"/>
              <a:t>2023/4/20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5B514D7-0DE7-C5C6-07F7-5E6972A81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FABB15A-9F29-0317-9A5A-154BD90B0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593DE-8E96-444C-B2AA-54CCB233BB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5496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37503C-3B3C-317B-6B99-EB1DB53DA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36F58A7-E4A7-25A3-C222-E6BF7A26E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1A53DE2-9249-A494-735D-5E2A0C5C9C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9C93C8D-99D2-26C9-306F-8604D06D80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E390C8E-EECB-F28E-45C7-F17B49BC6E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9AC5D81-536B-7009-855A-6438B45B2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CFD54-D374-488A-9C49-ACD69F8A0664}" type="datetimeFigureOut">
              <a:rPr kumimoji="1" lang="ja-JP" altLang="en-US" smtClean="0"/>
              <a:t>2023/4/20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D4EDF42-6E57-6809-7D3C-8145DC3D6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385270F-CC2F-FC1F-CE94-32FAB836D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593DE-8E96-444C-B2AA-54CCB233BB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9891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596314-86AB-C63F-33A3-46EA8781E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DFE3ADB-B0DA-CFC5-EA87-0CC9EA0B2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CFD54-D374-488A-9C49-ACD69F8A0664}" type="datetimeFigureOut">
              <a:rPr kumimoji="1" lang="ja-JP" altLang="en-US" smtClean="0"/>
              <a:t>2023/4/20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EC0C4B8-AE32-B863-BB43-B4DE1A6F7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A99523C-86A7-8DC1-9626-75F67930C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593DE-8E96-444C-B2AA-54CCB233BB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6054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2FDC147-F7E7-460D-59CD-4B32861B2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CFD54-D374-488A-9C49-ACD69F8A0664}" type="datetimeFigureOut">
              <a:rPr kumimoji="1" lang="ja-JP" altLang="en-US" smtClean="0"/>
              <a:t>2023/4/20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3178754-A416-495B-F530-9DF2C85BA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7D78C6F-D3BB-C283-362F-626CC88D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593DE-8E96-444C-B2AA-54CCB233BB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8112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E2D7B6-47E0-2142-5368-4DDBDC5B7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DCBB33F-A42F-4E1B-94AD-AE47452DA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9CDD3B8-9317-C47E-5D5B-2A541BE10C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82070BB-09F6-A137-64BA-52D3B9B21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CFD54-D374-488A-9C49-ACD69F8A0664}" type="datetimeFigureOut">
              <a:rPr kumimoji="1" lang="ja-JP" altLang="en-US" smtClean="0"/>
              <a:t>2023/4/20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EDF694E-31D7-4767-ED49-950E25EB7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B2CE404-67FF-A5B5-B6D9-6F7FE43B7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593DE-8E96-444C-B2AA-54CCB233BB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3882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F99CFA5-CB1A-3FDA-E18A-9A458B382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B878FDD-A4FA-77A1-F10E-2F21F66593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EEDDD4D-4A2E-9F4F-6F62-E5C48C6016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0F6005C-9821-27B6-E503-9DD7D8242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CFD54-D374-488A-9C49-ACD69F8A0664}" type="datetimeFigureOut">
              <a:rPr kumimoji="1" lang="ja-JP" altLang="en-US" smtClean="0"/>
              <a:t>2023/4/20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CAED2C8-85E9-5882-4CA5-A44ED7109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13BFC44-F39F-4D88-9EED-3F00AD876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593DE-8E96-444C-B2AA-54CCB233BB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241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C911B82-FE79-BD1A-ABF4-78583F5F5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7C2D87-31C9-B654-1573-2AB8DD0921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510FAF7-349A-3D83-ECEA-8247BF573A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CFD54-D374-488A-9C49-ACD69F8A0664}" type="datetimeFigureOut">
              <a:rPr kumimoji="1" lang="ja-JP" altLang="en-US" smtClean="0"/>
              <a:t>2023/4/20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D4DB47C-C13A-8DF6-3C5A-A70B97F917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D1FD710-D241-8923-3473-C9F5D69347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F593DE-8E96-444C-B2AA-54CCB233BB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6378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salesforce.com/s/articleView?id=sf.sa_admin_feedtrack_task.htm&amp;type=5" TargetMode="External"/><Relationship Id="rId2" Type="http://schemas.openxmlformats.org/officeDocument/2006/relationships/hyperlink" Target="https://help.salesforce.com/s/articleView?id=sf.collab_feed_tracking_overview.htm&amp;type=5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D36B90-C757-DA03-9FB0-132794871C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u="sng" dirty="0"/>
              <a:t>Chatter</a:t>
            </a:r>
            <a:r>
              <a:rPr kumimoji="1" lang="ja-JP" altLang="en-US" u="sng" dirty="0"/>
              <a:t>表示設定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6E5B833-7264-7396-20A7-528781F9BE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 u="sng" dirty="0"/>
              <a:t>確認箇所と設定方法</a:t>
            </a:r>
            <a:endParaRPr kumimoji="1" lang="ja-JP" altLang="en-US" u="sng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C2C15FC-D48F-F3AB-C59A-3E7A0E98BAC2}"/>
              </a:ext>
            </a:extLst>
          </p:cNvPr>
          <p:cNvSpPr/>
          <p:nvPr/>
        </p:nvSpPr>
        <p:spPr>
          <a:xfrm>
            <a:off x="223520" y="254000"/>
            <a:ext cx="11724640" cy="635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906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E9AA554-BA45-3D16-4631-EF1DA02F66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684" t="14724" r="-1" b="16958"/>
          <a:stretch/>
        </p:blipFill>
        <p:spPr>
          <a:xfrm>
            <a:off x="518160" y="698500"/>
            <a:ext cx="5196839" cy="5461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6C68C008-92DB-3F2B-FF4F-48CA95A30650}"/>
              </a:ext>
            </a:extLst>
          </p:cNvPr>
          <p:cNvSpPr/>
          <p:nvPr/>
        </p:nvSpPr>
        <p:spPr>
          <a:xfrm>
            <a:off x="838200" y="1907540"/>
            <a:ext cx="4876800" cy="1356360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77A4167-C3AA-496C-F784-30DB28DB3D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583" t="33225" b="20988"/>
          <a:stretch/>
        </p:blipFill>
        <p:spPr>
          <a:xfrm>
            <a:off x="6860129" y="670560"/>
            <a:ext cx="4681631" cy="36372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7CC969DB-5E1A-6419-F1CA-3B407357BAA2}"/>
              </a:ext>
            </a:extLst>
          </p:cNvPr>
          <p:cNvSpPr/>
          <p:nvPr/>
        </p:nvSpPr>
        <p:spPr>
          <a:xfrm>
            <a:off x="6879384" y="2933700"/>
            <a:ext cx="2321560" cy="279400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36892BB5-034D-6494-12AB-3DC03D6BAFAC}"/>
              </a:ext>
            </a:extLst>
          </p:cNvPr>
          <p:cNvSpPr/>
          <p:nvPr/>
        </p:nvSpPr>
        <p:spPr>
          <a:xfrm>
            <a:off x="6065520" y="2113280"/>
            <a:ext cx="482602" cy="87376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EA0F90E7-94B2-9158-27B2-F7D8177874B6}"/>
              </a:ext>
            </a:extLst>
          </p:cNvPr>
          <p:cNvSpPr/>
          <p:nvPr/>
        </p:nvSpPr>
        <p:spPr>
          <a:xfrm>
            <a:off x="1727200" y="975360"/>
            <a:ext cx="4074160" cy="782320"/>
          </a:xfrm>
          <a:prstGeom prst="wedgeRoundRectCallout">
            <a:avLst>
              <a:gd name="adj1" fmla="val -42030"/>
              <a:gd name="adj2" fmla="val 167695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9FECFBB-1162-72E0-0BC7-DB11DB11987B}"/>
              </a:ext>
            </a:extLst>
          </p:cNvPr>
          <p:cNvSpPr txBox="1"/>
          <p:nvPr/>
        </p:nvSpPr>
        <p:spPr>
          <a:xfrm>
            <a:off x="1885745" y="1181854"/>
            <a:ext cx="3915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「タブの表示ラベル」をクリック</a:t>
            </a:r>
            <a:endParaRPr kumimoji="1" lang="ja-JP" altLang="en-US" dirty="0"/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8DDB18B9-EECB-22C5-3B10-ACA66341F05B}"/>
              </a:ext>
            </a:extLst>
          </p:cNvPr>
          <p:cNvSpPr/>
          <p:nvPr/>
        </p:nvSpPr>
        <p:spPr>
          <a:xfrm>
            <a:off x="9448861" y="2496820"/>
            <a:ext cx="2198575" cy="657860"/>
          </a:xfrm>
          <a:prstGeom prst="wedgeRoundRectCallout">
            <a:avLst>
              <a:gd name="adj1" fmla="val -80792"/>
              <a:gd name="adj2" fmla="val 55481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DE87A8E-BB15-31AE-AE83-9282D76AE377}"/>
              </a:ext>
            </a:extLst>
          </p:cNvPr>
          <p:cNvSpPr txBox="1"/>
          <p:nvPr/>
        </p:nvSpPr>
        <p:spPr>
          <a:xfrm>
            <a:off x="9452936" y="2571472"/>
            <a:ext cx="219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「</a:t>
            </a:r>
            <a:r>
              <a:rPr lang="en-US" altLang="ja-JP" dirty="0"/>
              <a:t>Chatter</a:t>
            </a:r>
            <a:r>
              <a:rPr lang="ja-JP" altLang="en-US" dirty="0"/>
              <a:t>」を選択</a:t>
            </a:r>
            <a:endParaRPr kumimoji="1" lang="ja-JP" altLang="en-US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D42941F7-B1AD-BC0C-46AA-FCC2A36046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925"/>
          <a:stretch/>
        </p:blipFill>
        <p:spPr>
          <a:xfrm>
            <a:off x="6014720" y="4983481"/>
            <a:ext cx="5942551" cy="12217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矢印: 下 14">
            <a:extLst>
              <a:ext uri="{FF2B5EF4-FFF2-40B4-BE49-F238E27FC236}">
                <a16:creationId xmlns:a16="http://schemas.microsoft.com/office/drawing/2014/main" id="{C800E6DC-0115-9A39-70C3-078F870B33E3}"/>
              </a:ext>
            </a:extLst>
          </p:cNvPr>
          <p:cNvSpPr/>
          <p:nvPr/>
        </p:nvSpPr>
        <p:spPr>
          <a:xfrm>
            <a:off x="8616744" y="4474210"/>
            <a:ext cx="1168400" cy="28956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4189F4E2-B30B-B86B-0C19-E84212D0F9E0}"/>
              </a:ext>
            </a:extLst>
          </p:cNvPr>
          <p:cNvSpPr/>
          <p:nvPr/>
        </p:nvSpPr>
        <p:spPr>
          <a:xfrm>
            <a:off x="8473440" y="5701487"/>
            <a:ext cx="666544" cy="2268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9EB07D5D-400F-E2CF-109B-5691B495F790}"/>
              </a:ext>
            </a:extLst>
          </p:cNvPr>
          <p:cNvSpPr/>
          <p:nvPr/>
        </p:nvSpPr>
        <p:spPr>
          <a:xfrm>
            <a:off x="9652001" y="5608320"/>
            <a:ext cx="2432316" cy="525780"/>
          </a:xfrm>
          <a:prstGeom prst="wedgeRoundRectCallout">
            <a:avLst>
              <a:gd name="adj1" fmla="val -75362"/>
              <a:gd name="adj2" fmla="val -9384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8ACC563-C7B9-CDD2-5819-F0C262B83153}"/>
              </a:ext>
            </a:extLst>
          </p:cNvPr>
          <p:cNvSpPr txBox="1"/>
          <p:nvPr/>
        </p:nvSpPr>
        <p:spPr>
          <a:xfrm>
            <a:off x="9652001" y="5720082"/>
            <a:ext cx="2432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「完了」をクリック</a:t>
            </a:r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9796BDA-8C1A-85DB-3A86-DC8F955ACEE9}"/>
              </a:ext>
            </a:extLst>
          </p:cNvPr>
          <p:cNvSpPr txBox="1"/>
          <p:nvPr/>
        </p:nvSpPr>
        <p:spPr>
          <a:xfrm>
            <a:off x="1214121" y="1573014"/>
            <a:ext cx="284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765F8D6-A26D-316C-8EC0-06CD267CD656}"/>
              </a:ext>
            </a:extLst>
          </p:cNvPr>
          <p:cNvSpPr txBox="1"/>
          <p:nvPr/>
        </p:nvSpPr>
        <p:spPr>
          <a:xfrm>
            <a:off x="8217432" y="2617708"/>
            <a:ext cx="284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FF0000"/>
                </a:solidFill>
              </a:rPr>
              <a:t>②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D57F420-2636-0315-371E-97E487A51226}"/>
              </a:ext>
            </a:extLst>
          </p:cNvPr>
          <p:cNvSpPr txBox="1"/>
          <p:nvPr/>
        </p:nvSpPr>
        <p:spPr>
          <a:xfrm>
            <a:off x="7932952" y="5630257"/>
            <a:ext cx="284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FF0000"/>
                </a:solidFill>
              </a:rPr>
              <a:t>③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043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1B36287-D592-E962-2CF0-99F342514F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137160" y="155741"/>
            <a:ext cx="11917680" cy="29887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4DC61785-795C-2C31-4FA5-A9EF419BE512}"/>
              </a:ext>
            </a:extLst>
          </p:cNvPr>
          <p:cNvSpPr/>
          <p:nvPr/>
        </p:nvSpPr>
        <p:spPr>
          <a:xfrm>
            <a:off x="9987280" y="2473960"/>
            <a:ext cx="2067560" cy="320040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734134C-7107-15D7-F35E-70354F64B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" y="3604342"/>
            <a:ext cx="11226800" cy="2751596"/>
          </a:xfrm>
          <a:prstGeom prst="rect">
            <a:avLst/>
          </a:prstGeom>
        </p:spPr>
      </p:pic>
      <p:sp>
        <p:nvSpPr>
          <p:cNvPr id="8" name="矢印: 下 7">
            <a:extLst>
              <a:ext uri="{FF2B5EF4-FFF2-40B4-BE49-F238E27FC236}">
                <a16:creationId xmlns:a16="http://schemas.microsoft.com/office/drawing/2014/main" id="{9EB96BAD-BD17-761C-041A-C38A5BD59281}"/>
              </a:ext>
            </a:extLst>
          </p:cNvPr>
          <p:cNvSpPr/>
          <p:nvPr/>
        </p:nvSpPr>
        <p:spPr>
          <a:xfrm>
            <a:off x="3754120" y="3253658"/>
            <a:ext cx="1168400" cy="28956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1BC5CF14-BC13-E194-3BC5-1AC01E430573}"/>
              </a:ext>
            </a:extLst>
          </p:cNvPr>
          <p:cNvSpPr/>
          <p:nvPr/>
        </p:nvSpPr>
        <p:spPr>
          <a:xfrm>
            <a:off x="3754120" y="1991360"/>
            <a:ext cx="675640" cy="347980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0B27292E-C2C3-F1F5-CE15-FB2D18FED8FD}"/>
              </a:ext>
            </a:extLst>
          </p:cNvPr>
          <p:cNvSpPr/>
          <p:nvPr/>
        </p:nvSpPr>
        <p:spPr>
          <a:xfrm>
            <a:off x="309880" y="4704080"/>
            <a:ext cx="1021080" cy="274320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393703C4-D561-1F5A-9B7A-76509960AA66}"/>
              </a:ext>
            </a:extLst>
          </p:cNvPr>
          <p:cNvSpPr/>
          <p:nvPr/>
        </p:nvSpPr>
        <p:spPr>
          <a:xfrm>
            <a:off x="2626360" y="5344160"/>
            <a:ext cx="8996680" cy="1011778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2B247E0A-920C-3507-544D-4085C6F355A2}"/>
              </a:ext>
            </a:extLst>
          </p:cNvPr>
          <p:cNvSpPr/>
          <p:nvPr/>
        </p:nvSpPr>
        <p:spPr>
          <a:xfrm>
            <a:off x="4996712" y="1470660"/>
            <a:ext cx="2903693" cy="520700"/>
          </a:xfrm>
          <a:prstGeom prst="wedgeRoundRectCallout">
            <a:avLst>
              <a:gd name="adj1" fmla="val -77993"/>
              <a:gd name="adj2" fmla="val 6914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3BF0B61-AB5C-F5E4-64C5-D95980D36376}"/>
              </a:ext>
            </a:extLst>
          </p:cNvPr>
          <p:cNvSpPr txBox="1"/>
          <p:nvPr/>
        </p:nvSpPr>
        <p:spPr>
          <a:xfrm>
            <a:off x="5000787" y="1545312"/>
            <a:ext cx="2903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①「</a:t>
            </a:r>
            <a:r>
              <a:rPr lang="en-US" altLang="ja-JP" dirty="0"/>
              <a:t>Chatter</a:t>
            </a:r>
            <a:r>
              <a:rPr lang="ja-JP" altLang="en-US" dirty="0"/>
              <a:t>」をクリック</a:t>
            </a:r>
            <a:endParaRPr kumimoji="1" lang="ja-JP" altLang="en-US" dirty="0"/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594A07CD-2832-4E19-ECB8-76ABEE2B8CE5}"/>
              </a:ext>
            </a:extLst>
          </p:cNvPr>
          <p:cNvSpPr/>
          <p:nvPr/>
        </p:nvSpPr>
        <p:spPr>
          <a:xfrm>
            <a:off x="137160" y="3652356"/>
            <a:ext cx="4455160" cy="608592"/>
          </a:xfrm>
          <a:prstGeom prst="wedgeRoundRectCallout">
            <a:avLst>
              <a:gd name="adj1" fmla="val -28369"/>
              <a:gd name="adj2" fmla="val 143372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AC280EE-DF19-9161-763E-D5A66D7E07DA}"/>
              </a:ext>
            </a:extLst>
          </p:cNvPr>
          <p:cNvSpPr txBox="1"/>
          <p:nvPr/>
        </p:nvSpPr>
        <p:spPr>
          <a:xfrm>
            <a:off x="137160" y="3793142"/>
            <a:ext cx="429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②「</a:t>
            </a:r>
            <a:r>
              <a:rPr lang="en-US" altLang="ja-JP" dirty="0"/>
              <a:t>Chatter</a:t>
            </a:r>
            <a:r>
              <a:rPr lang="ja-JP" altLang="en-US" dirty="0"/>
              <a:t>」を③欄にドラックします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D98F275-3C7A-A768-3438-894D3052663A}"/>
              </a:ext>
            </a:extLst>
          </p:cNvPr>
          <p:cNvSpPr txBox="1"/>
          <p:nvPr/>
        </p:nvSpPr>
        <p:spPr>
          <a:xfrm>
            <a:off x="3630163" y="1650131"/>
            <a:ext cx="284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E1BB24B-9476-AA46-386F-DE37918C2B54}"/>
              </a:ext>
            </a:extLst>
          </p:cNvPr>
          <p:cNvSpPr txBox="1"/>
          <p:nvPr/>
        </p:nvSpPr>
        <p:spPr>
          <a:xfrm>
            <a:off x="137160" y="4289349"/>
            <a:ext cx="284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FF0000"/>
                </a:solidFill>
              </a:rPr>
              <a:t>②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A8EA806-496A-7373-1B3F-EF6FA9188F77}"/>
              </a:ext>
            </a:extLst>
          </p:cNvPr>
          <p:cNvSpPr txBox="1"/>
          <p:nvPr/>
        </p:nvSpPr>
        <p:spPr>
          <a:xfrm>
            <a:off x="5250683" y="5449939"/>
            <a:ext cx="284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FF0000"/>
                </a:solidFill>
              </a:rPr>
              <a:t>③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955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C0240C6-C94C-9CD2-0D33-AFA371CFA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66" y="579119"/>
            <a:ext cx="11725614" cy="5893535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80AF98DC-7A99-4EBE-5F49-FC34BDBECFDE}"/>
              </a:ext>
            </a:extLst>
          </p:cNvPr>
          <p:cNvSpPr/>
          <p:nvPr/>
        </p:nvSpPr>
        <p:spPr>
          <a:xfrm>
            <a:off x="11314134" y="873760"/>
            <a:ext cx="675640" cy="347980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1415ECF3-EECA-360E-102B-B85E56F2227B}"/>
              </a:ext>
            </a:extLst>
          </p:cNvPr>
          <p:cNvSpPr/>
          <p:nvPr/>
        </p:nvSpPr>
        <p:spPr>
          <a:xfrm>
            <a:off x="7414792" y="281166"/>
            <a:ext cx="2903693" cy="520700"/>
          </a:xfrm>
          <a:prstGeom prst="wedgeRoundRectCallout">
            <a:avLst>
              <a:gd name="adj1" fmla="val 89259"/>
              <a:gd name="adj2" fmla="val 102311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1E00FC0-C6BA-E462-FCDC-9F1C0DF351AE}"/>
              </a:ext>
            </a:extLst>
          </p:cNvPr>
          <p:cNvSpPr txBox="1"/>
          <p:nvPr/>
        </p:nvSpPr>
        <p:spPr>
          <a:xfrm>
            <a:off x="7572789" y="385346"/>
            <a:ext cx="2516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「保存」をクリック</a:t>
            </a:r>
            <a:endParaRPr kumimoji="1" lang="ja-JP" altLang="en-US" dirty="0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65F271D9-4DDE-0295-7733-68B2E93DF78D}"/>
              </a:ext>
            </a:extLst>
          </p:cNvPr>
          <p:cNvSpPr/>
          <p:nvPr/>
        </p:nvSpPr>
        <p:spPr>
          <a:xfrm>
            <a:off x="1910080" y="2339340"/>
            <a:ext cx="7914640" cy="4133314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34EB414-1CC7-FCB8-DD32-963A9AAF0210}"/>
              </a:ext>
            </a:extLst>
          </p:cNvPr>
          <p:cNvSpPr txBox="1"/>
          <p:nvPr/>
        </p:nvSpPr>
        <p:spPr>
          <a:xfrm>
            <a:off x="5067299" y="3698606"/>
            <a:ext cx="151638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Chatter</a:t>
            </a:r>
            <a:r>
              <a:rPr lang="ja-JP" altLang="en-US" b="1" dirty="0"/>
              <a:t>画面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1976363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8981011-F1DA-9EA1-81BE-C6BC0D4B95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8533" b="15467"/>
          <a:stretch/>
        </p:blipFill>
        <p:spPr>
          <a:xfrm>
            <a:off x="236353" y="1087120"/>
            <a:ext cx="11742821" cy="55778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C2F70A7-277E-5357-4361-BE3646B07FEE}"/>
              </a:ext>
            </a:extLst>
          </p:cNvPr>
          <p:cNvSpPr txBox="1"/>
          <p:nvPr/>
        </p:nvSpPr>
        <p:spPr>
          <a:xfrm>
            <a:off x="4881880" y="1875652"/>
            <a:ext cx="4358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/>
              <a:t>【</a:t>
            </a:r>
            <a:r>
              <a:rPr lang="ja-JP" altLang="en-US" sz="2000" b="1" dirty="0"/>
              <a:t>各オブジェクトのレコード</a:t>
            </a:r>
            <a:r>
              <a:rPr kumimoji="1" lang="ja-JP" altLang="en-US" sz="2000" b="1" dirty="0"/>
              <a:t>画面</a:t>
            </a:r>
            <a:r>
              <a:rPr kumimoji="1" lang="en-US" altLang="ja-JP" sz="2000" b="1" dirty="0"/>
              <a:t>】</a:t>
            </a:r>
            <a:endParaRPr kumimoji="1" lang="ja-JP" altLang="en-US" sz="2000" b="1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862592C-D872-9377-43F9-4515CB89711C}"/>
              </a:ext>
            </a:extLst>
          </p:cNvPr>
          <p:cNvSpPr txBox="1"/>
          <p:nvPr/>
        </p:nvSpPr>
        <p:spPr>
          <a:xfrm>
            <a:off x="447040" y="111650"/>
            <a:ext cx="206248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【</a:t>
            </a:r>
            <a:r>
              <a:rPr lang="ja-JP" altLang="en-US" sz="2000" dirty="0"/>
              <a:t>画面設定</a:t>
            </a:r>
            <a:r>
              <a:rPr lang="en-US" altLang="ja-JP" sz="2000" dirty="0"/>
              <a:t>】</a:t>
            </a:r>
          </a:p>
          <a:p>
            <a:r>
              <a:rPr kumimoji="1" lang="ja-JP" altLang="en-US" dirty="0"/>
              <a:t>　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3F15193-26D8-E715-1816-5C17E279A963}"/>
              </a:ext>
            </a:extLst>
          </p:cNvPr>
          <p:cNvSpPr txBox="1"/>
          <p:nvPr/>
        </p:nvSpPr>
        <p:spPr>
          <a:xfrm>
            <a:off x="335280" y="555393"/>
            <a:ext cx="909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「各オブジェクトのレコードページ」→  ①「設定</a:t>
            </a:r>
            <a:r>
              <a:rPr lang="ja-JP" altLang="en-US" dirty="0"/>
              <a:t>」 →　②「オブジェクトを編集」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CF451BD-E1C3-F701-29D7-69FE4E81FC07}"/>
              </a:ext>
            </a:extLst>
          </p:cNvPr>
          <p:cNvSpPr txBox="1"/>
          <p:nvPr/>
        </p:nvSpPr>
        <p:spPr>
          <a:xfrm>
            <a:off x="11064240" y="638381"/>
            <a:ext cx="284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8BCC12C1-5B46-C9D4-5B73-1B1B2311B5A0}"/>
              </a:ext>
            </a:extLst>
          </p:cNvPr>
          <p:cNvSpPr/>
          <p:nvPr/>
        </p:nvSpPr>
        <p:spPr>
          <a:xfrm>
            <a:off x="11064240" y="1029004"/>
            <a:ext cx="274320" cy="356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378E806F-83BB-B0FD-1AD2-C853BE6DA28E}"/>
              </a:ext>
            </a:extLst>
          </p:cNvPr>
          <p:cNvSpPr/>
          <p:nvPr/>
        </p:nvSpPr>
        <p:spPr>
          <a:xfrm>
            <a:off x="10251440" y="2511315"/>
            <a:ext cx="1076960" cy="2318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FE499EF-4FC6-471E-F567-9B214E2D3F63}"/>
              </a:ext>
            </a:extLst>
          </p:cNvPr>
          <p:cNvSpPr txBox="1"/>
          <p:nvPr/>
        </p:nvSpPr>
        <p:spPr>
          <a:xfrm>
            <a:off x="9814560" y="2371573"/>
            <a:ext cx="284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FF0000"/>
                </a:solidFill>
              </a:rPr>
              <a:t>②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296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3975D43-F427-A4A8-7D3F-CB6A2BD3E0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99" t="8800" r="1" b="37067"/>
          <a:stretch/>
        </p:blipFill>
        <p:spPr>
          <a:xfrm>
            <a:off x="314960" y="213359"/>
            <a:ext cx="9428480" cy="31899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6E18AC49-121D-4B88-F4A4-176DB0FD2395}"/>
              </a:ext>
            </a:extLst>
          </p:cNvPr>
          <p:cNvSpPr/>
          <p:nvPr/>
        </p:nvSpPr>
        <p:spPr>
          <a:xfrm>
            <a:off x="396240" y="1524000"/>
            <a:ext cx="1148080" cy="2235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F567F92-2DF7-A880-BBF8-929EACC8A8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8266" b="38133"/>
          <a:stretch/>
        </p:blipFill>
        <p:spPr>
          <a:xfrm>
            <a:off x="1544320" y="3261361"/>
            <a:ext cx="10099344" cy="33832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58ADF089-6480-6105-7D62-1B8092299256}"/>
              </a:ext>
            </a:extLst>
          </p:cNvPr>
          <p:cNvSpPr/>
          <p:nvPr/>
        </p:nvSpPr>
        <p:spPr>
          <a:xfrm>
            <a:off x="2804160" y="5283200"/>
            <a:ext cx="1849120" cy="2438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矢印: 下 7">
            <a:extLst>
              <a:ext uri="{FF2B5EF4-FFF2-40B4-BE49-F238E27FC236}">
                <a16:creationId xmlns:a16="http://schemas.microsoft.com/office/drawing/2014/main" id="{DF2C8E76-E427-5DD7-6E87-2404596C8A2A}"/>
              </a:ext>
            </a:extLst>
          </p:cNvPr>
          <p:cNvSpPr/>
          <p:nvPr/>
        </p:nvSpPr>
        <p:spPr>
          <a:xfrm>
            <a:off x="3860800" y="3117653"/>
            <a:ext cx="1168400" cy="40011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2BEA037-3801-1566-FDFF-1F7D95275253}"/>
              </a:ext>
            </a:extLst>
          </p:cNvPr>
          <p:cNvSpPr txBox="1"/>
          <p:nvPr/>
        </p:nvSpPr>
        <p:spPr>
          <a:xfrm>
            <a:off x="1259840" y="1181434"/>
            <a:ext cx="284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9D23836-DEC8-E4A2-7F0A-76A0E7AC9F38}"/>
              </a:ext>
            </a:extLst>
          </p:cNvPr>
          <p:cNvSpPr txBox="1"/>
          <p:nvPr/>
        </p:nvSpPr>
        <p:spPr>
          <a:xfrm>
            <a:off x="4191000" y="4932681"/>
            <a:ext cx="284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FF0000"/>
                </a:solidFill>
              </a:rPr>
              <a:t>②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86550038-E23D-1709-C588-C4BA16D34383}"/>
              </a:ext>
            </a:extLst>
          </p:cNvPr>
          <p:cNvSpPr/>
          <p:nvPr/>
        </p:nvSpPr>
        <p:spPr>
          <a:xfrm>
            <a:off x="2117417" y="1099931"/>
            <a:ext cx="3785544" cy="563097"/>
          </a:xfrm>
          <a:prstGeom prst="wedgeRoundRectCallout">
            <a:avLst>
              <a:gd name="adj1" fmla="val -73457"/>
              <a:gd name="adj2" fmla="val 4104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9761499-55E1-BEBA-5EFE-8EAB4FF50DF2}"/>
              </a:ext>
            </a:extLst>
          </p:cNvPr>
          <p:cNvSpPr txBox="1"/>
          <p:nvPr/>
        </p:nvSpPr>
        <p:spPr>
          <a:xfrm>
            <a:off x="2117416" y="1183362"/>
            <a:ext cx="3785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「ページレイアウト」をクリック</a:t>
            </a:r>
            <a:endParaRPr kumimoji="1" lang="ja-JP" altLang="en-US" dirty="0"/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FD41F4EB-9DBE-8334-FA19-991A8B966272}"/>
              </a:ext>
            </a:extLst>
          </p:cNvPr>
          <p:cNvSpPr/>
          <p:nvPr/>
        </p:nvSpPr>
        <p:spPr>
          <a:xfrm>
            <a:off x="4203228" y="5893908"/>
            <a:ext cx="3965411" cy="563097"/>
          </a:xfrm>
          <a:prstGeom prst="wedgeRoundRectCallout">
            <a:avLst>
              <a:gd name="adj1" fmla="val -54938"/>
              <a:gd name="adj2" fmla="val -133972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2616446-76E0-7F9A-F0D0-A9A628801463}"/>
              </a:ext>
            </a:extLst>
          </p:cNvPr>
          <p:cNvSpPr txBox="1"/>
          <p:nvPr/>
        </p:nvSpPr>
        <p:spPr>
          <a:xfrm>
            <a:off x="4203226" y="5977339"/>
            <a:ext cx="396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該当のページレイアウトをクリック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86174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1A2969C-6DCF-AAD6-3C3F-0E0280CAC5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30" b="38176"/>
          <a:stretch/>
        </p:blipFill>
        <p:spPr>
          <a:xfrm>
            <a:off x="164468" y="1214119"/>
            <a:ext cx="11905612" cy="33070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F573C2AF-BBA9-A17D-9DDE-1C64D9B47E88}"/>
              </a:ext>
            </a:extLst>
          </p:cNvPr>
          <p:cNvSpPr/>
          <p:nvPr/>
        </p:nvSpPr>
        <p:spPr>
          <a:xfrm>
            <a:off x="162560" y="2854960"/>
            <a:ext cx="1290320" cy="254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C1124374-DA20-3687-9902-51D36C391811}"/>
              </a:ext>
            </a:extLst>
          </p:cNvPr>
          <p:cNvSpPr/>
          <p:nvPr/>
        </p:nvSpPr>
        <p:spPr>
          <a:xfrm>
            <a:off x="2306320" y="2326640"/>
            <a:ext cx="1107440" cy="2641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BE673D1-BBEC-0607-C16F-39545F084D4C}"/>
              </a:ext>
            </a:extLst>
          </p:cNvPr>
          <p:cNvSpPr txBox="1"/>
          <p:nvPr/>
        </p:nvSpPr>
        <p:spPr>
          <a:xfrm>
            <a:off x="447040" y="111650"/>
            <a:ext cx="206248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【</a:t>
            </a:r>
            <a:r>
              <a:rPr lang="ja-JP" altLang="en-US" sz="2000" dirty="0"/>
              <a:t>画面設定</a:t>
            </a:r>
            <a:r>
              <a:rPr lang="en-US" altLang="ja-JP" sz="2000" dirty="0"/>
              <a:t>】</a:t>
            </a:r>
          </a:p>
          <a:p>
            <a:r>
              <a:rPr kumimoji="1" lang="ja-JP" altLang="en-US" dirty="0"/>
              <a:t>　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77ECE08-DAD5-94DF-A5E8-6FF5F0D37170}"/>
              </a:ext>
            </a:extLst>
          </p:cNvPr>
          <p:cNvSpPr txBox="1"/>
          <p:nvPr/>
        </p:nvSpPr>
        <p:spPr>
          <a:xfrm>
            <a:off x="335280" y="555393"/>
            <a:ext cx="11094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「各オブジェクトのレコードページ」→  ①「モバイルおよび</a:t>
            </a:r>
            <a:r>
              <a:rPr kumimoji="1" lang="en-US" altLang="ja-JP" dirty="0"/>
              <a:t>Lightning</a:t>
            </a:r>
            <a:r>
              <a:rPr kumimoji="1" lang="ja-JP" altLang="en-US" dirty="0"/>
              <a:t>のアクション</a:t>
            </a:r>
            <a:r>
              <a:rPr lang="ja-JP" altLang="en-US" dirty="0"/>
              <a:t>」 →　②「クイック検索」に「投稿」と入力</a:t>
            </a:r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87C0F76-56A9-6C01-771D-CF3E593C54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759"/>
          <a:stretch/>
        </p:blipFill>
        <p:spPr>
          <a:xfrm>
            <a:off x="2220464" y="2981960"/>
            <a:ext cx="7573272" cy="2037080"/>
          </a:xfrm>
          <a:prstGeom prst="rect">
            <a:avLst/>
          </a:prstGeom>
        </p:spPr>
      </p:pic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C9FC889C-63F9-99B8-4F53-993DFC61B550}"/>
              </a:ext>
            </a:extLst>
          </p:cNvPr>
          <p:cNvCxnSpPr/>
          <p:nvPr/>
        </p:nvCxnSpPr>
        <p:spPr>
          <a:xfrm>
            <a:off x="2860040" y="2590800"/>
            <a:ext cx="1244600" cy="8382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B853834A-655C-FF3E-C15E-05BD798D4035}"/>
              </a:ext>
            </a:extLst>
          </p:cNvPr>
          <p:cNvSpPr/>
          <p:nvPr/>
        </p:nvSpPr>
        <p:spPr>
          <a:xfrm>
            <a:off x="3952240" y="3291840"/>
            <a:ext cx="4698496" cy="125186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25AF2D3E-A130-9EB9-5264-458CD5FCD72E}"/>
              </a:ext>
            </a:extLst>
          </p:cNvPr>
          <p:cNvSpPr/>
          <p:nvPr/>
        </p:nvSpPr>
        <p:spPr>
          <a:xfrm>
            <a:off x="4582160" y="3728672"/>
            <a:ext cx="1513840" cy="23372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776FF1EA-CB35-9D3F-9603-BE597BDBD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9" y="5676548"/>
            <a:ext cx="11981281" cy="10188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A666033-0C5F-7CBF-79BF-7625F81FE29F}"/>
              </a:ext>
            </a:extLst>
          </p:cNvPr>
          <p:cNvSpPr txBox="1"/>
          <p:nvPr/>
        </p:nvSpPr>
        <p:spPr>
          <a:xfrm>
            <a:off x="807720" y="2535829"/>
            <a:ext cx="284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0" name="矢印: 下 19">
            <a:extLst>
              <a:ext uri="{FF2B5EF4-FFF2-40B4-BE49-F238E27FC236}">
                <a16:creationId xmlns:a16="http://schemas.microsoft.com/office/drawing/2014/main" id="{FA4B2CFB-B423-B896-134F-D5C094FF33B3}"/>
              </a:ext>
            </a:extLst>
          </p:cNvPr>
          <p:cNvSpPr/>
          <p:nvPr/>
        </p:nvSpPr>
        <p:spPr>
          <a:xfrm>
            <a:off x="4582160" y="5039360"/>
            <a:ext cx="806401" cy="64516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8F99A42-5923-6DE4-C85B-F1B77C9AB0F7}"/>
              </a:ext>
            </a:extLst>
          </p:cNvPr>
          <p:cNvSpPr txBox="1"/>
          <p:nvPr/>
        </p:nvSpPr>
        <p:spPr>
          <a:xfrm>
            <a:off x="3474720" y="2258665"/>
            <a:ext cx="284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FF0000"/>
                </a:solidFill>
              </a:rPr>
              <a:t>②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A6D4455-645A-947B-AD52-06799D5EC227}"/>
              </a:ext>
            </a:extLst>
          </p:cNvPr>
          <p:cNvSpPr txBox="1"/>
          <p:nvPr/>
        </p:nvSpPr>
        <p:spPr>
          <a:xfrm>
            <a:off x="5588000" y="5049520"/>
            <a:ext cx="6261732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検索した「投稿」を</a:t>
            </a:r>
            <a:br>
              <a:rPr kumimoji="1" lang="en-US" altLang="ja-JP" dirty="0"/>
            </a:br>
            <a:r>
              <a:rPr kumimoji="1" lang="ja-JP" altLang="en-US" dirty="0"/>
              <a:t>下記の</a:t>
            </a:r>
            <a:r>
              <a:rPr lang="ja-JP" altLang="en-US" dirty="0"/>
              <a:t>「</a:t>
            </a:r>
            <a:r>
              <a:rPr kumimoji="1" lang="en-US" altLang="ja-JP" dirty="0"/>
              <a:t>Salesforce</a:t>
            </a:r>
            <a:r>
              <a:rPr kumimoji="1" lang="ja-JP" altLang="en-US" dirty="0"/>
              <a:t>モバイルおよび</a:t>
            </a:r>
            <a:r>
              <a:rPr kumimoji="1" lang="en-US" altLang="ja-JP" dirty="0"/>
              <a:t>Lightning</a:t>
            </a:r>
            <a:r>
              <a:rPr lang="ja-JP" altLang="en-US" dirty="0"/>
              <a:t> </a:t>
            </a:r>
            <a:r>
              <a:rPr kumimoji="1" lang="en-US" altLang="ja-JP" dirty="0"/>
              <a:t>Experience</a:t>
            </a:r>
            <a:r>
              <a:rPr kumimoji="1" lang="ja-JP" altLang="en-US" dirty="0"/>
              <a:t>のアクション」欄にドラック</a:t>
            </a:r>
          </a:p>
        </p:txBody>
      </p:sp>
    </p:spTree>
    <p:extLst>
      <p:ext uri="{BB962C8B-B14F-4D97-AF65-F5344CB8AC3E}">
        <p14:creationId xmlns:p14="http://schemas.microsoft.com/office/powerpoint/2010/main" val="3650084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4AB0FC4-D999-91E8-1DAB-AFAB3C442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" y="342784"/>
            <a:ext cx="11707672" cy="36805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FAB256E7-3F55-0D61-9500-88AB7E4B2302}"/>
              </a:ext>
            </a:extLst>
          </p:cNvPr>
          <p:cNvSpPr/>
          <p:nvPr/>
        </p:nvSpPr>
        <p:spPr>
          <a:xfrm>
            <a:off x="223520" y="3058160"/>
            <a:ext cx="11744960" cy="104648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C2714ADC-E63A-089D-0962-EBAED4386ECD}"/>
              </a:ext>
            </a:extLst>
          </p:cNvPr>
          <p:cNvSpPr/>
          <p:nvPr/>
        </p:nvSpPr>
        <p:spPr>
          <a:xfrm>
            <a:off x="4582160" y="3667712"/>
            <a:ext cx="802640" cy="21340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632399DD-089B-9F2D-6B06-7D1B1456CFFD}"/>
              </a:ext>
            </a:extLst>
          </p:cNvPr>
          <p:cNvSpPr/>
          <p:nvPr/>
        </p:nvSpPr>
        <p:spPr>
          <a:xfrm>
            <a:off x="5217179" y="2492542"/>
            <a:ext cx="5432248" cy="521684"/>
          </a:xfrm>
          <a:prstGeom prst="wedgeRoundRectCallout">
            <a:avLst>
              <a:gd name="adj1" fmla="val -50958"/>
              <a:gd name="adj2" fmla="val 196233"/>
              <a:gd name="adj3" fmla="val 16667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D3BDEAE1-69C7-6644-355C-62B7E23E63D2}"/>
              </a:ext>
            </a:extLst>
          </p:cNvPr>
          <p:cNvSpPr/>
          <p:nvPr/>
        </p:nvSpPr>
        <p:spPr>
          <a:xfrm>
            <a:off x="223520" y="375872"/>
            <a:ext cx="568960" cy="2540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201BC503-67C8-C309-F96A-7B5BD3C0238E}"/>
              </a:ext>
            </a:extLst>
          </p:cNvPr>
          <p:cNvSpPr/>
          <p:nvPr/>
        </p:nvSpPr>
        <p:spPr>
          <a:xfrm>
            <a:off x="1628952" y="931630"/>
            <a:ext cx="2431552" cy="521684"/>
          </a:xfrm>
          <a:prstGeom prst="wedgeRoundRectCallout">
            <a:avLst>
              <a:gd name="adj1" fmla="val -93911"/>
              <a:gd name="adj2" fmla="val -129006"/>
              <a:gd name="adj3" fmla="val 16667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0447E38-A017-66F5-BA8F-ECB037B0BBA3}"/>
              </a:ext>
            </a:extLst>
          </p:cNvPr>
          <p:cNvSpPr txBox="1"/>
          <p:nvPr/>
        </p:nvSpPr>
        <p:spPr>
          <a:xfrm>
            <a:off x="1628952" y="1007806"/>
            <a:ext cx="243155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「保存」をクリック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A16D73B-1A0B-19A1-BA47-C9CC945D24C7}"/>
              </a:ext>
            </a:extLst>
          </p:cNvPr>
          <p:cNvSpPr txBox="1"/>
          <p:nvPr/>
        </p:nvSpPr>
        <p:spPr>
          <a:xfrm>
            <a:off x="5391646" y="2546588"/>
            <a:ext cx="508331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赤枠のように「投稿」が表示されると設定完了</a:t>
            </a:r>
          </a:p>
        </p:txBody>
      </p:sp>
    </p:spTree>
    <p:extLst>
      <p:ext uri="{BB962C8B-B14F-4D97-AF65-F5344CB8AC3E}">
        <p14:creationId xmlns:p14="http://schemas.microsoft.com/office/powerpoint/2010/main" val="3811434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73B1F42-6A53-F7C7-287C-5B513C41DAB8}"/>
              </a:ext>
            </a:extLst>
          </p:cNvPr>
          <p:cNvSpPr txBox="1"/>
          <p:nvPr/>
        </p:nvSpPr>
        <p:spPr>
          <a:xfrm>
            <a:off x="447040" y="111650"/>
            <a:ext cx="574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【</a:t>
            </a:r>
            <a:r>
              <a:rPr kumimoji="1" lang="ja-JP" altLang="en-US" dirty="0"/>
              <a:t>確認箇所</a:t>
            </a:r>
            <a:r>
              <a:rPr kumimoji="1" lang="en-US" altLang="ja-JP" dirty="0"/>
              <a:t>】</a:t>
            </a:r>
            <a:r>
              <a:rPr kumimoji="1" lang="ja-JP" altLang="en-US" dirty="0"/>
              <a:t>　「フィード追跡の有効化」の確認　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DAE5C6B-60A8-7266-CDB6-60AA04332BD3}"/>
              </a:ext>
            </a:extLst>
          </p:cNvPr>
          <p:cNvSpPr txBox="1"/>
          <p:nvPr/>
        </p:nvSpPr>
        <p:spPr>
          <a:xfrm>
            <a:off x="335280" y="463953"/>
            <a:ext cx="11602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「設定」→  ①クイック検索欄に「</a:t>
            </a:r>
            <a:r>
              <a:rPr kumimoji="1" lang="en-US" altLang="ja-JP" dirty="0"/>
              <a:t>Chatter</a:t>
            </a:r>
            <a:r>
              <a:rPr kumimoji="1" lang="ja-JP" altLang="en-US" dirty="0"/>
              <a:t>」と入力 →  ②「フィード追跡」をクリック　→　③該当のオブジェクトを選択　→　④「フィード追跡の有効化」にチェック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FAC2CF6-2D3C-34CC-8CBA-743065FF8E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8968" r="333" b="13333"/>
          <a:stretch/>
        </p:blipFill>
        <p:spPr>
          <a:xfrm>
            <a:off x="447040" y="1113652"/>
            <a:ext cx="11429155" cy="55874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5D500B05-C8C7-AD6C-D449-FF41BC05A891}"/>
              </a:ext>
            </a:extLst>
          </p:cNvPr>
          <p:cNvSpPr/>
          <p:nvPr/>
        </p:nvSpPr>
        <p:spPr>
          <a:xfrm>
            <a:off x="447040" y="1640122"/>
            <a:ext cx="1483360" cy="3693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D28752F-1E19-FDD2-EE3C-1E0F7725F264}"/>
              </a:ext>
            </a:extLst>
          </p:cNvPr>
          <p:cNvSpPr txBox="1"/>
          <p:nvPr/>
        </p:nvSpPr>
        <p:spPr>
          <a:xfrm>
            <a:off x="7366000" y="1113652"/>
            <a:ext cx="180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/>
              <a:t>【</a:t>
            </a:r>
            <a:r>
              <a:rPr kumimoji="1" lang="ja-JP" altLang="en-US" sz="2000" b="1" dirty="0"/>
              <a:t>設定画面</a:t>
            </a:r>
            <a:r>
              <a:rPr kumimoji="1" lang="en-US" altLang="ja-JP" sz="2000" b="1" dirty="0"/>
              <a:t>】</a:t>
            </a:r>
            <a:endParaRPr kumimoji="1" lang="ja-JP" altLang="en-US" sz="2000" b="1" dirty="0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1054584A-1EC4-F657-27F5-45C287C5BDD9}"/>
              </a:ext>
            </a:extLst>
          </p:cNvPr>
          <p:cNvSpPr/>
          <p:nvPr/>
        </p:nvSpPr>
        <p:spPr>
          <a:xfrm>
            <a:off x="447040" y="4318000"/>
            <a:ext cx="1483360" cy="254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1F5E08E4-0CF0-AEA3-5E3E-DEB5D66DAF61}"/>
              </a:ext>
            </a:extLst>
          </p:cNvPr>
          <p:cNvSpPr/>
          <p:nvPr/>
        </p:nvSpPr>
        <p:spPr>
          <a:xfrm>
            <a:off x="6410960" y="2733040"/>
            <a:ext cx="955040" cy="35947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79897C4-A1DF-9AF3-1AD3-FFE91562316F}"/>
              </a:ext>
            </a:extLst>
          </p:cNvPr>
          <p:cNvSpPr txBox="1"/>
          <p:nvPr/>
        </p:nvSpPr>
        <p:spPr>
          <a:xfrm>
            <a:off x="61805" y="1640122"/>
            <a:ext cx="284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8BB6001-8DF0-FBB7-92AC-A30D2C850CC5}"/>
              </a:ext>
            </a:extLst>
          </p:cNvPr>
          <p:cNvSpPr txBox="1"/>
          <p:nvPr/>
        </p:nvSpPr>
        <p:spPr>
          <a:xfrm>
            <a:off x="61805" y="4261402"/>
            <a:ext cx="284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FF0000"/>
                </a:solidFill>
              </a:rPr>
              <a:t>②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3C6AAC8-EB29-7B17-DD37-3878D756BF96}"/>
              </a:ext>
            </a:extLst>
          </p:cNvPr>
          <p:cNvSpPr txBox="1"/>
          <p:nvPr/>
        </p:nvSpPr>
        <p:spPr>
          <a:xfrm>
            <a:off x="5985085" y="2727242"/>
            <a:ext cx="284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FF0000"/>
                </a:solidFill>
              </a:rPr>
              <a:t>④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8137BBE2-7D35-EF6C-5420-960F090657BF}"/>
              </a:ext>
            </a:extLst>
          </p:cNvPr>
          <p:cNvSpPr/>
          <p:nvPr/>
        </p:nvSpPr>
        <p:spPr>
          <a:xfrm>
            <a:off x="2021840" y="2570480"/>
            <a:ext cx="1899920" cy="413061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F48E1C7-861B-0E1A-9574-3643E7808101}"/>
              </a:ext>
            </a:extLst>
          </p:cNvPr>
          <p:cNvSpPr txBox="1"/>
          <p:nvPr/>
        </p:nvSpPr>
        <p:spPr>
          <a:xfrm>
            <a:off x="3175000" y="2199464"/>
            <a:ext cx="284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1549825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78BADB8-04E5-D836-ABC4-D548669FDF62}"/>
              </a:ext>
            </a:extLst>
          </p:cNvPr>
          <p:cNvSpPr txBox="1"/>
          <p:nvPr/>
        </p:nvSpPr>
        <p:spPr>
          <a:xfrm>
            <a:off x="1168400" y="568960"/>
            <a:ext cx="10871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【</a:t>
            </a:r>
            <a:r>
              <a:rPr kumimoji="1" lang="ja-JP" altLang="en-US" dirty="0"/>
              <a:t>参考資料</a:t>
            </a:r>
            <a:r>
              <a:rPr kumimoji="1" lang="en-US" altLang="ja-JP" dirty="0"/>
              <a:t>】</a:t>
            </a:r>
          </a:p>
          <a:p>
            <a:r>
              <a:rPr lang="ja-JP" altLang="en-US" dirty="0"/>
              <a:t>・フィード追跡</a:t>
            </a:r>
            <a:endParaRPr kumimoji="1" lang="en-US" altLang="ja-JP" dirty="0"/>
          </a:p>
          <a:p>
            <a:r>
              <a:rPr kumimoji="1" lang="en-US" altLang="ja-JP" dirty="0">
                <a:hlinkClick r:id="rId2"/>
              </a:rPr>
              <a:t>https://help.salesforce.com/s/articleView?id=sf.collab_feed_tracking_overview.htm&amp;type=5</a:t>
            </a:r>
            <a:endParaRPr kumimoji="1"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Chatter</a:t>
            </a:r>
            <a:r>
              <a:rPr lang="ja-JP" altLang="en-US" dirty="0"/>
              <a:t>のフィード追跡の有効化</a:t>
            </a:r>
            <a:endParaRPr lang="en-US" altLang="ja-JP" dirty="0"/>
          </a:p>
          <a:p>
            <a:r>
              <a:rPr lang="en-US" altLang="ja-JP" dirty="0">
                <a:hlinkClick r:id="rId3"/>
              </a:rPr>
              <a:t>https://help.salesforce.com/s/articleView?id=sf.sa_admin_feedtrack_task.htm&amp;type=5</a:t>
            </a:r>
            <a:endParaRPr lang="en-US" altLang="ja-JP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80593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93AF6F6-8320-0796-5406-50209BBA4620}"/>
              </a:ext>
            </a:extLst>
          </p:cNvPr>
          <p:cNvSpPr txBox="1"/>
          <p:nvPr/>
        </p:nvSpPr>
        <p:spPr>
          <a:xfrm>
            <a:off x="447040" y="111650"/>
            <a:ext cx="206248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【</a:t>
            </a:r>
            <a:r>
              <a:rPr lang="ja-JP" altLang="en-US" sz="2000" dirty="0"/>
              <a:t>画面設定</a:t>
            </a:r>
            <a:r>
              <a:rPr lang="en-US" altLang="ja-JP" sz="2000" dirty="0"/>
              <a:t>】</a:t>
            </a:r>
          </a:p>
          <a:p>
            <a:r>
              <a:rPr kumimoji="1" lang="ja-JP" altLang="en-US" dirty="0"/>
              <a:t>　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C35A3D8-15A0-AC14-130F-031C7531871E}"/>
              </a:ext>
            </a:extLst>
          </p:cNvPr>
          <p:cNvSpPr txBox="1"/>
          <p:nvPr/>
        </p:nvSpPr>
        <p:spPr>
          <a:xfrm>
            <a:off x="335280" y="555393"/>
            <a:ext cx="909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「各オブジェクトのレコードページ」→  ①「設定</a:t>
            </a:r>
            <a:r>
              <a:rPr lang="ja-JP" altLang="en-US" dirty="0"/>
              <a:t>」 →　②「編集ページ」</a:t>
            </a:r>
            <a:endParaRPr kumimoji="1" lang="ja-JP" altLang="en-US" dirty="0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B2588F3B-22D1-C1B7-3650-39C620EB6B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417" t="8801" b="13866"/>
          <a:stretch/>
        </p:blipFill>
        <p:spPr>
          <a:xfrm>
            <a:off x="208280" y="1029004"/>
            <a:ext cx="11775440" cy="5625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71DCEFE-465A-1B0F-D395-01BBEAE9EBED}"/>
              </a:ext>
            </a:extLst>
          </p:cNvPr>
          <p:cNvSpPr txBox="1"/>
          <p:nvPr/>
        </p:nvSpPr>
        <p:spPr>
          <a:xfrm>
            <a:off x="4582160" y="1753732"/>
            <a:ext cx="4358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/>
              <a:t>【</a:t>
            </a:r>
            <a:r>
              <a:rPr lang="ja-JP" altLang="en-US" sz="2000" b="1" dirty="0"/>
              <a:t>各オブジェクトのレコード</a:t>
            </a:r>
            <a:r>
              <a:rPr kumimoji="1" lang="ja-JP" altLang="en-US" sz="2000" b="1" dirty="0"/>
              <a:t>画面</a:t>
            </a:r>
            <a:r>
              <a:rPr kumimoji="1" lang="en-US" altLang="ja-JP" sz="2000" b="1" dirty="0"/>
              <a:t>】</a:t>
            </a:r>
            <a:endParaRPr kumimoji="1" lang="ja-JP" altLang="en-US" sz="2000" b="1" dirty="0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2E0E6238-9985-9088-896F-0EFCC85D98CD}"/>
              </a:ext>
            </a:extLst>
          </p:cNvPr>
          <p:cNvSpPr/>
          <p:nvPr/>
        </p:nvSpPr>
        <p:spPr>
          <a:xfrm>
            <a:off x="10261600" y="2152221"/>
            <a:ext cx="1076960" cy="29836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77D9D88-3FE7-3890-D7B1-C20F2A289D08}"/>
              </a:ext>
            </a:extLst>
          </p:cNvPr>
          <p:cNvSpPr txBox="1"/>
          <p:nvPr/>
        </p:nvSpPr>
        <p:spPr>
          <a:xfrm>
            <a:off x="11064240" y="638381"/>
            <a:ext cx="284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F52673F0-252D-C876-F5F8-1C8F275EFB3D}"/>
              </a:ext>
            </a:extLst>
          </p:cNvPr>
          <p:cNvSpPr/>
          <p:nvPr/>
        </p:nvSpPr>
        <p:spPr>
          <a:xfrm>
            <a:off x="11064240" y="1029004"/>
            <a:ext cx="274320" cy="356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69E674C-D097-DEE8-CD25-332D7FC60663}"/>
              </a:ext>
            </a:extLst>
          </p:cNvPr>
          <p:cNvSpPr txBox="1"/>
          <p:nvPr/>
        </p:nvSpPr>
        <p:spPr>
          <a:xfrm>
            <a:off x="9865360" y="2121443"/>
            <a:ext cx="284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FF0000"/>
                </a:solidFill>
              </a:rPr>
              <a:t>②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45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8179121-2621-A843-89CA-3B4D9DFE1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75" y="756378"/>
            <a:ext cx="11833050" cy="59289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89F48976-B8FA-C045-00AB-9FFE376E8B15}"/>
              </a:ext>
            </a:extLst>
          </p:cNvPr>
          <p:cNvSpPr/>
          <p:nvPr/>
        </p:nvSpPr>
        <p:spPr>
          <a:xfrm>
            <a:off x="2042160" y="2621280"/>
            <a:ext cx="7802880" cy="4064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FD27F0B4-DC86-17D1-321F-8DCEBDDF0B9D}"/>
              </a:ext>
            </a:extLst>
          </p:cNvPr>
          <p:cNvSpPr/>
          <p:nvPr/>
        </p:nvSpPr>
        <p:spPr>
          <a:xfrm>
            <a:off x="9916160" y="1349581"/>
            <a:ext cx="2184400" cy="519345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D49415A8-F7C5-98A6-E17A-8AB278880F97}"/>
              </a:ext>
            </a:extLst>
          </p:cNvPr>
          <p:cNvSpPr/>
          <p:nvPr/>
        </p:nvSpPr>
        <p:spPr>
          <a:xfrm>
            <a:off x="10017760" y="3046301"/>
            <a:ext cx="1076960" cy="29836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6470A97-9185-1BF3-86FA-87004F3F0F27}"/>
              </a:ext>
            </a:extLst>
          </p:cNvPr>
          <p:cNvSpPr txBox="1"/>
          <p:nvPr/>
        </p:nvSpPr>
        <p:spPr>
          <a:xfrm>
            <a:off x="992274" y="208358"/>
            <a:ext cx="1080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①「各オブジェクトのタブ枠」をクリック →  ②の画面が表示されます</a:t>
            </a:r>
            <a:r>
              <a:rPr lang="ja-JP" altLang="en-US" dirty="0"/>
              <a:t> →　③「タブを追加」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4A96E7E-DAB9-2C38-F096-485DE0486900}"/>
              </a:ext>
            </a:extLst>
          </p:cNvPr>
          <p:cNvSpPr txBox="1"/>
          <p:nvPr/>
        </p:nvSpPr>
        <p:spPr>
          <a:xfrm>
            <a:off x="4207085" y="2300161"/>
            <a:ext cx="284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74B3987-8E7F-6461-C153-821EA87B088B}"/>
              </a:ext>
            </a:extLst>
          </p:cNvPr>
          <p:cNvSpPr txBox="1"/>
          <p:nvPr/>
        </p:nvSpPr>
        <p:spPr>
          <a:xfrm>
            <a:off x="9845040" y="1096689"/>
            <a:ext cx="284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E1FBC69-1FDA-4F2B-F5A6-BD2DC19FC748}"/>
              </a:ext>
            </a:extLst>
          </p:cNvPr>
          <p:cNvSpPr txBox="1"/>
          <p:nvPr/>
        </p:nvSpPr>
        <p:spPr>
          <a:xfrm>
            <a:off x="11126902" y="3039122"/>
            <a:ext cx="284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FF0000"/>
                </a:solidFill>
              </a:rPr>
              <a:t>③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266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353</Words>
  <Application>Microsoft Office PowerPoint</Application>
  <PresentationFormat>ワイド画面</PresentationFormat>
  <Paragraphs>55</Paragraphs>
  <Slides>12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6" baseType="lpstr">
      <vt:lpstr>游ゴシック</vt:lpstr>
      <vt:lpstr>游ゴシック Light</vt:lpstr>
      <vt:lpstr>Arial</vt:lpstr>
      <vt:lpstr>Office テーマ</vt:lpstr>
      <vt:lpstr>Chatter表示設定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Chatter表示設定</dc:title>
  <dc:creator>Rootstock0301@outlook.jp</dc:creator>
  <cp:lastModifiedBy>Rootstock0301@outlook.jp</cp:lastModifiedBy>
  <cp:revision>4</cp:revision>
  <dcterms:created xsi:type="dcterms:W3CDTF">2023-04-20T04:05:36Z</dcterms:created>
  <dcterms:modified xsi:type="dcterms:W3CDTF">2023-04-20T08:12:58Z</dcterms:modified>
</cp:coreProperties>
</file>